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" pitchFamily="2" charset="0"/>
      <p:regular r:id="rId7"/>
      <p:bold r:id="rId8"/>
      <p:italic r:id="rId9"/>
      <p:boldItalic r:id="rId10"/>
    </p:embeddedFont>
    <p:embeddedFont>
      <p:font typeface="Roboto Light" pitchFamily="2" charset="0"/>
      <p:regular r:id="rId11"/>
      <p:italic r:id="rId12"/>
    </p:embeddedFont>
    <p:embeddedFont>
      <p:font typeface="Roboto Medium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4"/>
    <a:srgbClr val="157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43"/>
  </p:normalViewPr>
  <p:slideViewPr>
    <p:cSldViewPr snapToGrid="0" snapToObjects="1">
      <p:cViewPr>
        <p:scale>
          <a:sx n="196" d="100"/>
          <a:sy n="196" d="100"/>
        </p:scale>
        <p:origin x="254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8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76131" y="3545361"/>
            <a:ext cx="8388455" cy="382489"/>
          </a:xfrm>
          <a:prstGeom prst="rect">
            <a:avLst/>
          </a:prstGeom>
          <a:solidFill>
            <a:srgbClr val="094C8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gray">
          <a:xfrm>
            <a:off x="2798238" y="3577478"/>
            <a:ext cx="1130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BUSINESS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gray">
          <a:xfrm>
            <a:off x="376132" y="3577478"/>
            <a:ext cx="1130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MARKET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gray">
          <a:xfrm>
            <a:off x="5220344" y="3577478"/>
            <a:ext cx="1104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PROGRAMS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gray">
          <a:xfrm>
            <a:off x="4009291" y="3577478"/>
            <a:ext cx="1130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PLANNING</a:t>
            </a: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gray">
          <a:xfrm>
            <a:off x="7642452" y="3577478"/>
            <a:ext cx="1130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SUPPORT</a:t>
            </a: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gray">
          <a:xfrm>
            <a:off x="6431398" y="3577479"/>
            <a:ext cx="11685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ENABLEMENT</a:t>
            </a:r>
          </a:p>
        </p:txBody>
      </p:sp>
      <p:sp>
        <p:nvSpPr>
          <p:cNvPr id="53" name="Rectangle 53"/>
          <p:cNvSpPr>
            <a:spLocks noChangeArrowheads="1"/>
          </p:cNvSpPr>
          <p:nvPr userDrawn="1"/>
        </p:nvSpPr>
        <p:spPr bwMode="gray">
          <a:xfrm rot="16200000">
            <a:off x="-270277" y="3569783"/>
            <a:ext cx="991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Helvetica Neue"/>
              </a:rPr>
              <a:t>STRATEGY</a:t>
            </a:r>
          </a:p>
        </p:txBody>
      </p:sp>
      <p:sp>
        <p:nvSpPr>
          <p:cNvPr id="54" name="Rectangle 54"/>
          <p:cNvSpPr>
            <a:spLocks noChangeArrowheads="1"/>
          </p:cNvSpPr>
          <p:nvPr userDrawn="1"/>
        </p:nvSpPr>
        <p:spPr bwMode="gray">
          <a:xfrm rot="5400000">
            <a:off x="8389805" y="3569783"/>
            <a:ext cx="1057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Helvetica Neue"/>
              </a:rPr>
              <a:t>EXECUTION</a:t>
            </a:r>
          </a:p>
        </p:txBody>
      </p:sp>
      <p:sp>
        <p:nvSpPr>
          <p:cNvPr id="59" name="Rectangle 49"/>
          <p:cNvSpPr>
            <a:spLocks noChangeArrowheads="1"/>
          </p:cNvSpPr>
          <p:nvPr userDrawn="1"/>
        </p:nvSpPr>
        <p:spPr bwMode="gray">
          <a:xfrm>
            <a:off x="1587185" y="3577478"/>
            <a:ext cx="1130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Calibri"/>
              </a:rPr>
              <a:t>FOCUS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0835"/>
            <a:ext cx="868044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76092"/>
                </a:solidFill>
                <a:latin typeface="HelveticaNeueLT Pro 65 M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Roboto Medium" pitchFamily="2" charset="0"/>
                <a:ea typeface="Roboto Medium" pitchFamily="2" charset="0"/>
              </a:rPr>
              <a:t>Pragmatic Framework</a:t>
            </a:r>
            <a:r>
              <a:rPr lang="en-US" sz="4400" baseline="30000" dirty="0">
                <a:latin typeface="Roboto Medium" pitchFamily="2" charset="0"/>
                <a:ea typeface="Roboto Medium" pitchFamily="2" charset="0"/>
              </a:rPr>
              <a:t>™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gray">
          <a:xfrm>
            <a:off x="2798238" y="1654175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Pricing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gray">
          <a:xfrm>
            <a:off x="2798238" y="2268538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Buy, Build 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or Partner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2798238" y="1054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Business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Plan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798238" y="2882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Product Profitability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376132" y="2268538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Win/Loss Analysis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376132" y="2882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Distinctive Competencies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gray">
          <a:xfrm>
            <a:off x="376132" y="1654175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Market Problems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gray">
          <a:xfrm>
            <a:off x="5220344" y="1054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Marketing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Plan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gray">
          <a:xfrm>
            <a:off x="5220344" y="1654175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Revenue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Growth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gray">
          <a:xfrm>
            <a:off x="5220344" y="2268538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Revenue Retention</a:t>
            </a:r>
          </a:p>
        </p:txBody>
      </p:sp>
      <p:sp>
        <p:nvSpPr>
          <p:cNvPr id="16" name="Rectangle 20"/>
          <p:cNvSpPr>
            <a:spLocks noChangeArrowheads="1"/>
          </p:cNvSpPr>
          <p:nvPr userDrawn="1"/>
        </p:nvSpPr>
        <p:spPr bwMode="gray">
          <a:xfrm>
            <a:off x="5220344" y="2882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Launch</a:t>
            </a:r>
          </a:p>
        </p:txBody>
      </p:sp>
      <p:sp>
        <p:nvSpPr>
          <p:cNvPr id="17" name="Rectangle 42"/>
          <p:cNvSpPr>
            <a:spLocks noChangeArrowheads="1"/>
          </p:cNvSpPr>
          <p:nvPr userDrawn="1"/>
        </p:nvSpPr>
        <p:spPr bwMode="gray">
          <a:xfrm>
            <a:off x="4009291" y="1654175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Buyer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Experience</a:t>
            </a:r>
          </a:p>
        </p:txBody>
      </p:sp>
      <p:sp>
        <p:nvSpPr>
          <p:cNvPr id="18" name="Rectangle 44"/>
          <p:cNvSpPr>
            <a:spLocks noChangeArrowheads="1"/>
          </p:cNvSpPr>
          <p:nvPr userDrawn="1"/>
        </p:nvSpPr>
        <p:spPr bwMode="gray">
          <a:xfrm>
            <a:off x="4009291" y="2268538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Buyer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Personas</a:t>
            </a: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gray">
          <a:xfrm>
            <a:off x="4009291" y="2882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User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Personas</a:t>
            </a:r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gray">
          <a:xfrm>
            <a:off x="4009291" y="1054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Positioning</a:t>
            </a: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gray">
          <a:xfrm>
            <a:off x="1587185" y="2882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Product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Portfolio</a:t>
            </a:r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gray">
          <a:xfrm>
            <a:off x="1587185" y="1654175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Market Definition</a:t>
            </a:r>
          </a:p>
        </p:txBody>
      </p:sp>
      <p:sp>
        <p:nvSpPr>
          <p:cNvPr id="23" name="Rectangle 17"/>
          <p:cNvSpPr>
            <a:spLocks noChangeArrowheads="1"/>
          </p:cNvSpPr>
          <p:nvPr userDrawn="1"/>
        </p:nvSpPr>
        <p:spPr bwMode="gray">
          <a:xfrm>
            <a:off x="1587185" y="2268538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Distribution Strategy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gray">
          <a:xfrm>
            <a:off x="2798238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Innovation</a:t>
            </a:r>
          </a:p>
        </p:txBody>
      </p:sp>
      <p:sp>
        <p:nvSpPr>
          <p:cNvPr id="26" name="Rectangle 37"/>
          <p:cNvSpPr>
            <a:spLocks noChangeArrowheads="1"/>
          </p:cNvSpPr>
          <p:nvPr userDrawn="1"/>
        </p:nvSpPr>
        <p:spPr bwMode="gray">
          <a:xfrm>
            <a:off x="376132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Competitive Landscape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gray">
          <a:xfrm>
            <a:off x="376132" y="4660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Asset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Assessment</a:t>
            </a:r>
          </a:p>
        </p:txBody>
      </p:sp>
      <p:sp>
        <p:nvSpPr>
          <p:cNvPr id="28" name="Rectangle 22"/>
          <p:cNvSpPr>
            <a:spLocks noChangeArrowheads="1"/>
          </p:cNvSpPr>
          <p:nvPr userDrawn="1"/>
        </p:nvSpPr>
        <p:spPr bwMode="gray">
          <a:xfrm>
            <a:off x="5220344" y="52705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Advocacy</a:t>
            </a:r>
          </a:p>
        </p:txBody>
      </p:sp>
      <p:sp>
        <p:nvSpPr>
          <p:cNvPr id="29" name="Rectangle 25"/>
          <p:cNvSpPr>
            <a:spLocks noChangeArrowheads="1"/>
          </p:cNvSpPr>
          <p:nvPr userDrawn="1"/>
        </p:nvSpPr>
        <p:spPr bwMode="gray">
          <a:xfrm>
            <a:off x="5220344" y="4660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Nurturing</a:t>
            </a:r>
          </a:p>
        </p:txBody>
      </p:sp>
      <p:sp>
        <p:nvSpPr>
          <p:cNvPr id="30" name="Rectangle 36"/>
          <p:cNvSpPr>
            <a:spLocks noChangeArrowheads="1"/>
          </p:cNvSpPr>
          <p:nvPr userDrawn="1"/>
        </p:nvSpPr>
        <p:spPr bwMode="gray">
          <a:xfrm>
            <a:off x="5220344" y="5880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Measurement</a:t>
            </a:r>
          </a:p>
        </p:txBody>
      </p:sp>
      <p:sp>
        <p:nvSpPr>
          <p:cNvPr id="31" name="Rectangle 40"/>
          <p:cNvSpPr>
            <a:spLocks noChangeArrowheads="1"/>
          </p:cNvSpPr>
          <p:nvPr userDrawn="1"/>
        </p:nvSpPr>
        <p:spPr bwMode="gray">
          <a:xfrm>
            <a:off x="5220344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Awareness</a:t>
            </a:r>
          </a:p>
        </p:txBody>
      </p:sp>
      <p:sp>
        <p:nvSpPr>
          <p:cNvPr id="32" name="Rectangle 23"/>
          <p:cNvSpPr>
            <a:spLocks noChangeArrowheads="1"/>
          </p:cNvSpPr>
          <p:nvPr userDrawn="1"/>
        </p:nvSpPr>
        <p:spPr bwMode="gray">
          <a:xfrm>
            <a:off x="4009291" y="4660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Use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Scenarios</a:t>
            </a:r>
          </a:p>
        </p:txBody>
      </p:sp>
      <p:sp>
        <p:nvSpPr>
          <p:cNvPr id="33" name="Rectangle 33"/>
          <p:cNvSpPr>
            <a:spLocks noChangeArrowheads="1"/>
          </p:cNvSpPr>
          <p:nvPr userDrawn="1"/>
        </p:nvSpPr>
        <p:spPr bwMode="gray">
          <a:xfrm>
            <a:off x="4009291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Requirements</a:t>
            </a:r>
          </a:p>
        </p:txBody>
      </p:sp>
      <p:sp>
        <p:nvSpPr>
          <p:cNvPr id="34" name="Rectangle 35"/>
          <p:cNvSpPr>
            <a:spLocks noChangeArrowheads="1"/>
          </p:cNvSpPr>
          <p:nvPr userDrawn="1"/>
        </p:nvSpPr>
        <p:spPr bwMode="gray">
          <a:xfrm>
            <a:off x="4009291" y="52705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Stakeholder</a:t>
            </a:r>
            <a:br>
              <a:rPr lang="en-US" sz="105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05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Communications</a:t>
            </a:r>
          </a:p>
        </p:txBody>
      </p:sp>
      <p:sp>
        <p:nvSpPr>
          <p:cNvPr id="35" name="Rectangle 27"/>
          <p:cNvSpPr>
            <a:spLocks noChangeArrowheads="1"/>
          </p:cNvSpPr>
          <p:nvPr userDrawn="1"/>
        </p:nvSpPr>
        <p:spPr bwMode="gray">
          <a:xfrm>
            <a:off x="1587185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Product Roadmap</a:t>
            </a:r>
          </a:p>
        </p:txBody>
      </p:sp>
      <p:sp>
        <p:nvSpPr>
          <p:cNvPr id="36" name="Rectangle 26"/>
          <p:cNvSpPr>
            <a:spLocks noChangeArrowheads="1"/>
          </p:cNvSpPr>
          <p:nvPr userDrawn="1"/>
        </p:nvSpPr>
        <p:spPr bwMode="gray">
          <a:xfrm>
            <a:off x="7642452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Programs</a:t>
            </a:r>
          </a:p>
        </p:txBody>
      </p:sp>
      <p:sp>
        <p:nvSpPr>
          <p:cNvPr id="37" name="Rectangle 29"/>
          <p:cNvSpPr>
            <a:spLocks noChangeArrowheads="1"/>
          </p:cNvSpPr>
          <p:nvPr userDrawn="1"/>
        </p:nvSpPr>
        <p:spPr bwMode="gray">
          <a:xfrm>
            <a:off x="7642452" y="52705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Events</a:t>
            </a:r>
          </a:p>
        </p:txBody>
      </p:sp>
      <p:sp>
        <p:nvSpPr>
          <p:cNvPr id="38" name="Rectangle 34"/>
          <p:cNvSpPr>
            <a:spLocks noChangeArrowheads="1"/>
          </p:cNvSpPr>
          <p:nvPr userDrawn="1"/>
        </p:nvSpPr>
        <p:spPr bwMode="gray">
          <a:xfrm>
            <a:off x="7642452" y="4660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Operations</a:t>
            </a:r>
          </a:p>
        </p:txBody>
      </p:sp>
      <p:sp>
        <p:nvSpPr>
          <p:cNvPr id="39" name="Rectangle 36"/>
          <p:cNvSpPr>
            <a:spLocks noChangeArrowheads="1"/>
          </p:cNvSpPr>
          <p:nvPr userDrawn="1"/>
        </p:nvSpPr>
        <p:spPr bwMode="gray">
          <a:xfrm>
            <a:off x="7642452" y="5880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Channels</a:t>
            </a:r>
          </a:p>
        </p:txBody>
      </p:sp>
      <p:sp>
        <p:nvSpPr>
          <p:cNvPr id="40" name="Rectangle 28"/>
          <p:cNvSpPr>
            <a:spLocks noChangeArrowheads="1"/>
          </p:cNvSpPr>
          <p:nvPr userDrawn="1"/>
        </p:nvSpPr>
        <p:spPr bwMode="gray">
          <a:xfrm>
            <a:off x="6450511" y="58801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Channel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Training</a:t>
            </a:r>
          </a:p>
        </p:txBody>
      </p:sp>
      <p:sp>
        <p:nvSpPr>
          <p:cNvPr id="41" name="Rectangle 30"/>
          <p:cNvSpPr>
            <a:spLocks noChangeArrowheads="1"/>
          </p:cNvSpPr>
          <p:nvPr userDrawn="1"/>
        </p:nvSpPr>
        <p:spPr bwMode="gray">
          <a:xfrm>
            <a:off x="6431397" y="40513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Sales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Alignment</a:t>
            </a:r>
          </a:p>
        </p:txBody>
      </p:sp>
      <p:sp>
        <p:nvSpPr>
          <p:cNvPr id="42" name="Rectangle 31"/>
          <p:cNvSpPr>
            <a:spLocks noChangeArrowheads="1"/>
          </p:cNvSpPr>
          <p:nvPr userDrawn="1"/>
        </p:nvSpPr>
        <p:spPr bwMode="gray">
          <a:xfrm>
            <a:off x="6431397" y="46609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Content</a:t>
            </a:r>
          </a:p>
        </p:txBody>
      </p:sp>
      <p:sp>
        <p:nvSpPr>
          <p:cNvPr id="43" name="Rectangle 32"/>
          <p:cNvSpPr>
            <a:spLocks noChangeArrowheads="1"/>
          </p:cNvSpPr>
          <p:nvPr userDrawn="1"/>
        </p:nvSpPr>
        <p:spPr bwMode="gray">
          <a:xfrm>
            <a:off x="6431397" y="5270500"/>
            <a:ext cx="1130300" cy="520700"/>
          </a:xfrm>
          <a:prstGeom prst="rect">
            <a:avLst/>
          </a:prstGeom>
          <a:solidFill>
            <a:srgbClr val="1572B1"/>
          </a:solidFill>
          <a:ln w="12700">
            <a:noFill/>
            <a:miter lim="800000"/>
            <a:headEnd/>
            <a:tailEnd/>
          </a:ln>
        </p:spPr>
        <p:txBody>
          <a:bodyPr lIns="45720" tIns="45720" rIns="45720" bIns="45720" anchor="ctr" anchorCtr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Sales</a:t>
            </a:r>
            <a:b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</a:br>
            <a:r>
              <a:rPr lang="en-US" sz="1100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Helvetica Neue Bold Condensed"/>
              </a:rPr>
              <a:t>Tools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32231" y="6398568"/>
            <a:ext cx="2806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Helvetica Neue"/>
              </a:rPr>
              <a:t>©1993-2019 Pragmatic Institute, LLC™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-134664" y="6618707"/>
            <a:ext cx="4950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  <a:cs typeface="Helvetica Neue"/>
              </a:rPr>
              <a:t>1812</a:t>
            </a:r>
          </a:p>
        </p:txBody>
      </p:sp>
    </p:spTree>
    <p:extLst>
      <p:ext uri="{BB962C8B-B14F-4D97-AF65-F5344CB8AC3E}">
        <p14:creationId xmlns:p14="http://schemas.microsoft.com/office/powerpoint/2010/main" val="24672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70</Words>
  <Application>Microsoft Macintosh PowerPoint</Application>
  <PresentationFormat>On-screen Show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Helvetica Neue</vt:lpstr>
      <vt:lpstr>Roboto Light</vt:lpstr>
      <vt:lpstr>Arial</vt:lpstr>
      <vt:lpstr>Roboto Medium</vt:lpstr>
      <vt:lpstr>Helvetica Neue Bold Condensed</vt:lpstr>
      <vt:lpstr>Roboto</vt:lpstr>
      <vt:lpstr>Office Theme</vt:lpstr>
      <vt:lpstr>PowerPoint Presentation</vt:lpstr>
    </vt:vector>
  </TitlesOfParts>
  <Company>Pragmatic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Pragmatic Marketing</dc:creator>
  <cp:lastModifiedBy>Norman Wong</cp:lastModifiedBy>
  <cp:revision>16</cp:revision>
  <dcterms:created xsi:type="dcterms:W3CDTF">2013-07-23T00:02:52Z</dcterms:created>
  <dcterms:modified xsi:type="dcterms:W3CDTF">2019-02-07T20:43:56Z</dcterms:modified>
</cp:coreProperties>
</file>